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15"/>
  </p:notesMasterIdLst>
  <p:handoutMasterIdLst>
    <p:handoutMasterId r:id="rId16"/>
  </p:handoutMasterIdLst>
  <p:sldIdLst>
    <p:sldId id="264" r:id="rId5"/>
    <p:sldId id="260" r:id="rId6"/>
    <p:sldId id="265" r:id="rId7"/>
    <p:sldId id="266" r:id="rId8"/>
    <p:sldId id="267" r:id="rId9"/>
    <p:sldId id="269" r:id="rId10"/>
    <p:sldId id="268" r:id="rId11"/>
    <p:sldId id="270" r:id="rId12"/>
    <p:sldId id="271" r:id="rId13"/>
    <p:sldId id="272" r:id="rId14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11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FCD5339C-519D-4230-BF0C-1BF09A2FE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3982FE9-1227-454F-8FBE-5D49EEFEFD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C9A2EED-B63C-40B5-9EBA-59CC630DCA29}" type="datetime1">
              <a:rPr lang="es-ES" smtClean="0"/>
              <a:t>02/10/2019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2C515AC-387D-4DC2-8066-2F960E1511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BCA55534-4B86-498E-A9D9-C98A3290D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D9C5148-8ED6-434E-BA59-EF48324382B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89953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3C45F1D-1690-4EBD-AD6A-570E65D8BAEE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ED33291-C0D9-4415-AEC4-F67D377A5AD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9030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ED33291-C0D9-4415-AEC4-F67D377A5ADC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3658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ED33291-C0D9-4415-AEC4-F67D377A5ADC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10304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rtlCol="0"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10AAD0-6A19-44C7-A2A8-0B0E33E395C9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6C7DAD-4017-4338-9070-B21831B4B9FD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rtlCol="0" anchor="t"/>
          <a:lstStyle/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B3C747-DF9D-4CB4-AE05-DB84E8297461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EBCDDE-3B9F-4C08-A122-D1B5EB2391A2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rtlCol="0"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28CF04-AF98-4CC9-80BC-0DA0A7E87CEE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BC6588-45F2-4EEB-86D3-4E370BD2DEDC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0" name="Marcador de posición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89FD95-4B55-4C53-89B9-16CEFBF8083E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11" name="Marcador de pie de página 1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2" name="Marcador de posición de número de diapositiva 1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7F6F6F-98EB-4FA9-B91B-01368BF17795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7" name="Marcador de pie de página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9644A3-9368-4449-97CB-8EAC2CE71B34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A51D49-8FCE-4B95-86BE-EC87FC07777A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0" name="Marcador de posición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los estilos de texto del patrón</a:t>
            </a:r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66C14E-BBC7-4EDB-A9DC-3E66C2998417}" type="datetime1">
              <a:rPr lang="es-ES" noProof="0" smtClean="0"/>
              <a:t>02/10/2019</a:t>
            </a:fld>
            <a:endParaRPr lang="es-ES" noProof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8" name="Rectángulo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F85EE8EB-1AFB-45C3-A353-EEA4C00D8CC3}" type="datetime1">
              <a:rPr lang="es-ES" noProof="0" smtClean="0"/>
              <a:t>02/10/2019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ángulo 18">
            <a:extLst>
              <a:ext uri="{FF2B5EF4-FFF2-40B4-BE49-F238E27FC236}">
                <a16:creationId xmlns:a16="http://schemas.microsoft.com/office/drawing/2014/main" id="{9FDD9264-A478-4B82-A891-2BEA8BF9F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02A32A9-E857-46CE-8AA3-D318B7D64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26" r="9092" b="20447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1" name="Rectángulo 20">
            <a:extLst>
              <a:ext uri="{FF2B5EF4-FFF2-40B4-BE49-F238E27FC236}">
                <a16:creationId xmlns:a16="http://schemas.microsoft.com/office/drawing/2014/main" id="{C4D755E9-CEF5-43A7-A514-4664F25F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BAEEE6-69AA-4811-8D2B-F84F74D46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888" y="1298447"/>
            <a:ext cx="4085649" cy="1573341"/>
          </a:xfrm>
        </p:spPr>
        <p:txBody>
          <a:bodyPr rtlCol="0">
            <a:noAutofit/>
          </a:bodyPr>
          <a:lstStyle/>
          <a:p>
            <a:pPr algn="ctr" rtl="0"/>
            <a:r>
              <a:rPr lang="es-E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INTELIGENCIA DE NEGOCIOS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721F547-2086-4D47-BB8F-44FA94006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0339" y="3100388"/>
            <a:ext cx="3685069" cy="2343149"/>
          </a:xfrm>
        </p:spPr>
        <p:txBody>
          <a:bodyPr rtlCol="0">
            <a:no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Balance </a:t>
            </a:r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ScoreCard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 Business Model Canvas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2BF879CD-ED15-450F-B829-699C694D2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FABB0E29-0509-4F0A-BFA0-520311A4AB78}"/>
              </a:ext>
            </a:extLst>
          </p:cNvPr>
          <p:cNvSpPr txBox="1">
            <a:spLocks/>
          </p:cNvSpPr>
          <p:nvPr/>
        </p:nvSpPr>
        <p:spPr>
          <a:xfrm>
            <a:off x="5022548" y="4038600"/>
            <a:ext cx="4934252" cy="205130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Esperilla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Ruiz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Adnner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Espinoza Caso Lisbeth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Villegas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Arando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Marlon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Laura Atencio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Nilson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0316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F26C333-5771-4A30-9257-C50FDB10C0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GRACIAS</a:t>
            </a:r>
            <a:endParaRPr lang="es-PE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F52AA561-C434-4DD8-A323-A35C4DA24E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94756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8CDA4B-87D0-4FE2-A8F4-C2D880134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sz="4000" b="1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Introduccion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185D37-EA7F-4FFC-850F-31FE76E5E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3193542"/>
          </a:xfrm>
        </p:spPr>
        <p:txBody>
          <a:bodyPr/>
          <a:lstStyle/>
          <a:p>
            <a:pPr marL="0" indent="0" algn="just">
              <a:buNone/>
            </a:pPr>
            <a:r>
              <a:rPr lang="es-ES" b="1" dirty="0"/>
              <a:t>BALANCED SCORECARD </a:t>
            </a:r>
            <a:r>
              <a:rPr lang="es-ES" dirty="0"/>
              <a:t>y </a:t>
            </a:r>
            <a:r>
              <a:rPr lang="es-ES" b="1" dirty="0"/>
              <a:t>BUSINESS MODEL CANVAS:</a:t>
            </a:r>
          </a:p>
          <a:p>
            <a:pPr algn="just"/>
            <a:r>
              <a:rPr lang="es-ES" dirty="0"/>
              <a:t>Técnicas de análisis empresarial, útiles para mejorar el desempeño organizacional. </a:t>
            </a:r>
          </a:p>
          <a:p>
            <a:pPr algn="just"/>
            <a:r>
              <a:rPr lang="es-ES" dirty="0"/>
              <a:t>Ambos se pueden usar junto con los indicadores clave de rendimiento para monitorear y mejorar el rendimiento de la organización.</a:t>
            </a:r>
          </a:p>
        </p:txBody>
      </p:sp>
      <p:pic>
        <p:nvPicPr>
          <p:cNvPr id="1026" name="Picture 2" descr="Resultado de imagen para BALANCED SCORECARD y BUSINESS MODEL CANVAS">
            <a:extLst>
              <a:ext uri="{FF2B5EF4-FFF2-40B4-BE49-F238E27FC236}">
                <a16:creationId xmlns:a16="http://schemas.microsoft.com/office/drawing/2014/main" id="{DA40490A-F4F1-45E0-9594-8F05F7053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497" y="3424428"/>
            <a:ext cx="6769639" cy="3193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271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874D1A9-91BF-4F59-97CD-9194F179B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4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Balanced</a:t>
            </a:r>
            <a:r>
              <a:rPr lang="es-PE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PE" sz="4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ScoreCard</a:t>
            </a:r>
            <a:r>
              <a:rPr lang="es-PE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(BSC)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572FFB9E-3B53-44A2-9EE8-3BAB98C42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4738" y="735521"/>
            <a:ext cx="8058150" cy="2907792"/>
          </a:xfrm>
        </p:spPr>
        <p:txBody>
          <a:bodyPr/>
          <a:lstStyle/>
          <a:p>
            <a:pPr algn="just"/>
            <a:r>
              <a:rPr lang="es-ES" dirty="0"/>
              <a:t>Según Mario Vogel, ”BSC lo ayuda a balancear, de una forma integrada y estratégica, el progreso actual y suministra la dirección futura de su empresa, para ayudarle a convertir la visión en acción por medio de un conjunto coherente de indicadores, agrupados en 4 diferentes perspectivas, a través de las cuales se puede ver el negocio en su totalidad.”</a:t>
            </a:r>
          </a:p>
          <a:p>
            <a:pPr algn="just"/>
            <a:r>
              <a:rPr lang="es-ES" dirty="0"/>
              <a:t>Puede entenderse como una herramienta o metodología, que convierte la visión en acción mediante un conjunto de indicadores de 4 categorías de negocio.</a:t>
            </a:r>
          </a:p>
        </p:txBody>
      </p:sp>
      <p:pic>
        <p:nvPicPr>
          <p:cNvPr id="2050" name="Picture 2" descr="Resultado de imagen para BALANCED SCORECARD">
            <a:extLst>
              <a:ext uri="{FF2B5EF4-FFF2-40B4-BE49-F238E27FC236}">
                <a16:creationId xmlns:a16="http://schemas.microsoft.com/office/drawing/2014/main" id="{CEEB0818-B354-4B80-A8B2-5A3379DC8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7338" y="3207107"/>
            <a:ext cx="4552950" cy="3650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1069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0CD873-3E88-4DC5-BAF8-F61D8CE93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Beneficios</a:t>
            </a:r>
            <a:endParaRPr lang="es-PE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4E1AB3-188A-4613-BB7C-8ABE67019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Alineación de los empleados hacia la visión de la empresa.</a:t>
            </a:r>
          </a:p>
          <a:p>
            <a:r>
              <a:rPr lang="es-ES" dirty="0"/>
              <a:t>Comunicación hacia todo el personal de los objetivos y su cumplimiento.</a:t>
            </a:r>
          </a:p>
          <a:p>
            <a:r>
              <a:rPr lang="es-ES" dirty="0"/>
              <a:t>Redención de la estrategia en base a resultados.</a:t>
            </a:r>
          </a:p>
          <a:p>
            <a:r>
              <a:rPr lang="es-ES" dirty="0"/>
              <a:t>Traducción de la visión y estrategias en acción.</a:t>
            </a:r>
          </a:p>
          <a:p>
            <a:r>
              <a:rPr lang="es-ES" dirty="0"/>
              <a:t>Favorece en el presente la creación de valor futuro</a:t>
            </a:r>
          </a:p>
          <a:p>
            <a:r>
              <a:rPr lang="es-ES" dirty="0"/>
              <a:t>Integración de información de diversas ´áreas de negocio.</a:t>
            </a:r>
          </a:p>
          <a:p>
            <a:r>
              <a:rPr lang="es-ES" dirty="0"/>
              <a:t>Capacidad de análisis.</a:t>
            </a:r>
          </a:p>
          <a:p>
            <a:r>
              <a:rPr lang="es-ES" dirty="0"/>
              <a:t>Mejoría en los indicadores </a:t>
            </a:r>
            <a:r>
              <a:rPr lang="es-ES" dirty="0" err="1"/>
              <a:t>ﬁnancieros</a:t>
            </a:r>
            <a:r>
              <a:rPr lang="es-ES" dirty="0"/>
              <a:t>.</a:t>
            </a:r>
          </a:p>
          <a:p>
            <a:r>
              <a:rPr lang="es-ES" dirty="0"/>
              <a:t>Desarrollo laboral de los promotores del proyecto.</a:t>
            </a:r>
          </a:p>
        </p:txBody>
      </p:sp>
    </p:spTree>
    <p:extLst>
      <p:ext uri="{BB962C8B-B14F-4D97-AF65-F5344CB8AC3E}">
        <p14:creationId xmlns:p14="http://schemas.microsoft.com/office/powerpoint/2010/main" val="3899549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6ECBEB-1A3F-446E-A328-CAC8C078E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</a:t>
            </a:r>
            <a:r>
              <a:rPr lang="es-PE" sz="4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</a:t>
            </a:r>
            <a:r>
              <a:rPr lang="es-PE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PE" sz="4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Canvas</a:t>
            </a:r>
            <a:r>
              <a:rPr lang="es-PE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(BMC)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0FA0B4-183F-4204-8F87-4FCA02707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 Método ideado por Alex Osterwalder.</a:t>
            </a:r>
          </a:p>
          <a:p>
            <a:r>
              <a:rPr lang="es-ES" dirty="0"/>
              <a:t>Herramienta que permite obtener una visión de todos los elementos de la actividad empresarial en un único lienzo </a:t>
            </a:r>
            <a:r>
              <a:rPr lang="es-ES" dirty="0" err="1"/>
              <a:t>canvas</a:t>
            </a:r>
            <a:r>
              <a:rPr lang="es-ES" dirty="0"/>
              <a:t>.</a:t>
            </a:r>
          </a:p>
          <a:p>
            <a:r>
              <a:rPr lang="es-ES" dirty="0"/>
              <a:t> Metodología para </a:t>
            </a:r>
            <a:r>
              <a:rPr lang="es-ES" dirty="0" err="1"/>
              <a:t>deﬁnir</a:t>
            </a:r>
            <a:r>
              <a:rPr lang="es-ES" dirty="0"/>
              <a:t> nuevos modelos de negocio o ayudar a nuevas empresas a integrarse en modelos de negocio de éxito ya establecidos por otras compañías o crear negocios novedosos</a:t>
            </a:r>
          </a:p>
          <a:p>
            <a:r>
              <a:rPr lang="es-ES" dirty="0"/>
              <a:t> Consiste en responder a una serie de preguntas clave y distribuir todos los elementos que pueden intervenir en la actividad de la empresa de forma ordenada en un esquema estructurado por 9 bloques.</a:t>
            </a:r>
          </a:p>
        </p:txBody>
      </p:sp>
    </p:spTree>
    <p:extLst>
      <p:ext uri="{BB962C8B-B14F-4D97-AF65-F5344CB8AC3E}">
        <p14:creationId xmlns:p14="http://schemas.microsoft.com/office/powerpoint/2010/main" val="890233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0D386-B1BB-434F-BB37-A22F4E898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90356" cy="4601183"/>
          </a:xfrm>
        </p:spPr>
        <p:txBody>
          <a:bodyPr>
            <a:normAutofit/>
          </a:bodyPr>
          <a:lstStyle/>
          <a:p>
            <a:r>
              <a:rPr lang="es-ES" sz="3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Componentes</a:t>
            </a:r>
            <a:endParaRPr lang="es-PE" sz="3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098" name="Picture 2" descr="https://wiki.lamason.shop/wp-content/uploads/2018/07/canvas01.png">
            <a:extLst>
              <a:ext uri="{FF2B5EF4-FFF2-40B4-BE49-F238E27FC236}">
                <a16:creationId xmlns:a16="http://schemas.microsoft.com/office/drawing/2014/main" id="{960BDC0B-5FA7-4C71-80F4-7AF5BEA26D9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08"/>
          <a:stretch/>
        </p:blipFill>
        <p:spPr bwMode="auto">
          <a:xfrm>
            <a:off x="3582987" y="862145"/>
            <a:ext cx="8161839" cy="513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173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https://wiki.lamason.shop/wp-content/uploads/2018/07/canvas02.png">
            <a:extLst>
              <a:ext uri="{FF2B5EF4-FFF2-40B4-BE49-F238E27FC236}">
                <a16:creationId xmlns:a16="http://schemas.microsoft.com/office/drawing/2014/main" id="{B350505B-3B4A-4046-BD4D-116AD3E5528F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75" y="269081"/>
            <a:ext cx="10718800" cy="6319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8653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D8C3F2-F7EF-43BE-946F-6E533769A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Ventajas y Desventajas</a:t>
            </a:r>
            <a:endParaRPr lang="es-PE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750153B5-4409-408F-8579-A2897A63BD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7337" y="796223"/>
            <a:ext cx="6861175" cy="526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053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396828-7C69-45F3-A262-C202F782A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Conclusión</a:t>
            </a:r>
            <a:endParaRPr lang="es-PE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EA252B-5994-4DEE-9CA3-AA9AF149F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ES" dirty="0"/>
              <a:t> El </a:t>
            </a:r>
            <a:r>
              <a:rPr lang="es-ES" dirty="0" err="1"/>
              <a:t>Balanced</a:t>
            </a:r>
            <a:r>
              <a:rPr lang="es-ES" dirty="0"/>
              <a:t> </a:t>
            </a:r>
            <a:r>
              <a:rPr lang="es-ES" dirty="0" err="1"/>
              <a:t>Scorecard</a:t>
            </a:r>
            <a:r>
              <a:rPr lang="es-ES" dirty="0"/>
              <a:t> (BSC) y el modelo </a:t>
            </a:r>
            <a:r>
              <a:rPr lang="es-ES" dirty="0" err="1"/>
              <a:t>Canvas</a:t>
            </a:r>
            <a:r>
              <a:rPr lang="es-ES" dirty="0"/>
              <a:t> pueden enlazarse como herramientas complementarias para los emprendedores. </a:t>
            </a:r>
          </a:p>
          <a:p>
            <a:pPr algn="just"/>
            <a:r>
              <a:rPr lang="es-ES" dirty="0"/>
              <a:t>La primera desarrolla objetivos y medidas operativas en cuatro perspectivas principales para alcanzar la misión y estrategia. </a:t>
            </a:r>
          </a:p>
          <a:p>
            <a:pPr algn="just"/>
            <a:r>
              <a:rPr lang="es-ES" dirty="0"/>
              <a:t>La segunda ha supuesto una revolución en la generación de modelos de negocio, estableciendo nueve apartados que </a:t>
            </a:r>
            <a:r>
              <a:rPr lang="es-ES" dirty="0" err="1"/>
              <a:t>reﬂejan</a:t>
            </a:r>
            <a:r>
              <a:rPr lang="es-ES" dirty="0"/>
              <a:t> su lógica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729252246"/>
      </p:ext>
    </p:extLst>
  </p:cSld>
  <p:clrMapOvr>
    <a:masterClrMapping/>
  </p:clrMapOvr>
</p:sld>
</file>

<file path=ppt/theme/theme1.xml><?xml version="1.0" encoding="utf-8"?>
<a:theme xmlns:a="http://schemas.openxmlformats.org/drawingml/2006/main" name="Marco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32_TF00804820" id="{336E8C8D-ED6D-476E-A5C5-1F7F2FED5053}" vid="{44C69FDF-953F-430C-8CBC-4D36B615A4E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EA0254-3646-4633-AE89-92733C2D69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5A9C098-A058-4A59-AA77-E2402053F600}">
  <ds:schemaRefs>
    <ds:schemaRef ds:uri="71af3243-3dd4-4a8d-8c0d-dd76da1f02a5"/>
    <ds:schemaRef ds:uri="http://purl.org/dc/dcmitype/"/>
    <ds:schemaRef ds:uri="http://schemas.microsoft.com/office/2006/documentManagement/types"/>
    <ds:schemaRef ds:uri="16c05727-aa75-4e4a-9b5f-8a80a1165891"/>
    <ds:schemaRef ds:uri="http://schemas.microsoft.com/office/infopath/2007/PartnerControls"/>
    <ds:schemaRef ds:uri="http://purl.org/dc/terms/"/>
    <ds:schemaRef ds:uri="http://purl.org/dc/elements/1.1/"/>
    <ds:schemaRef ds:uri="http://schemas.microsoft.com/office/2006/metadata/properties"/>
    <ds:schemaRef ds:uri="http://www.w3.org/XML/1998/namespace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0BD8AF61-0EFE-4B67-AC63-165AA360F9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Marco</Template>
  <TotalTime>0</TotalTime>
  <Words>403</Words>
  <Application>Microsoft Office PowerPoint</Application>
  <PresentationFormat>Panorámica</PresentationFormat>
  <Paragraphs>37</Paragraphs>
  <Slides>10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Wingdings 2</vt:lpstr>
      <vt:lpstr>Marco</vt:lpstr>
      <vt:lpstr>INTELIGENCIA DE NEGOCIOS</vt:lpstr>
      <vt:lpstr>Introduccion</vt:lpstr>
      <vt:lpstr>Balanced ScoreCard (BSC)</vt:lpstr>
      <vt:lpstr>Beneficios</vt:lpstr>
      <vt:lpstr>Business Model Canvas (BMC)</vt:lpstr>
      <vt:lpstr>Componentes</vt:lpstr>
      <vt:lpstr>Presentación de PowerPoint</vt:lpstr>
      <vt:lpstr>Ventajas y Desventajas</vt:lpstr>
      <vt:lpstr>Conclusión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2019-10-03T01:57:29Z</dcterms:created>
  <dcterms:modified xsi:type="dcterms:W3CDTF">2019-10-03T02:29:15Z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